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505" r:id="rId3"/>
    <p:sldId id="506" r:id="rId4"/>
    <p:sldId id="507" r:id="rId5"/>
    <p:sldId id="508" r:id="rId6"/>
    <p:sldId id="509" r:id="rId7"/>
    <p:sldId id="510" r:id="rId8"/>
    <p:sldId id="511" r:id="rId9"/>
    <p:sldId id="512" r:id="rId10"/>
    <p:sldId id="513" r:id="rId11"/>
    <p:sldId id="514" r:id="rId12"/>
    <p:sldId id="515" r:id="rId13"/>
    <p:sldId id="516" r:id="rId14"/>
    <p:sldId id="517" r:id="rId15"/>
    <p:sldId id="518" r:id="rId16"/>
    <p:sldId id="519" r:id="rId17"/>
    <p:sldId id="520" r:id="rId18"/>
    <p:sldId id="521" r:id="rId19"/>
    <p:sldId id="522" r:id="rId20"/>
    <p:sldId id="4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85B"/>
    <a:srgbClr val="E668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1" autoAdjust="0"/>
    <p:restoredTop sz="75949" autoAdjust="0"/>
  </p:normalViewPr>
  <p:slideViewPr>
    <p:cSldViewPr snapToGrid="0">
      <p:cViewPr varScale="1">
        <p:scale>
          <a:sx n="92" d="100"/>
          <a:sy n="92" d="100"/>
        </p:scale>
        <p:origin x="1308" y="9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7721F-753C-40B1-9730-75E68C05972F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67B27-BB5F-4F58-AA15-A5718B110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Intros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9551-5BB3-4423-9C2D-D1DF71B1225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26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21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5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9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45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8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8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8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83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82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5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75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80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29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78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"/>
          <a:stretch/>
        </p:blipFill>
        <p:spPr>
          <a:xfrm>
            <a:off x="1346661" y="0"/>
            <a:ext cx="10866537" cy="6867827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-5324" y="-9832"/>
            <a:ext cx="6737350" cy="687765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191" y="4584356"/>
            <a:ext cx="5371070" cy="687153"/>
          </a:xfrm>
        </p:spPr>
        <p:txBody>
          <a:bodyPr anchor="b">
            <a:normAutofit/>
          </a:bodyPr>
          <a:lstStyle>
            <a:lvl1pPr algn="l"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191" y="5358606"/>
            <a:ext cx="5371070" cy="47378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735" y="6356350"/>
            <a:ext cx="2743200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72138" y="6557792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arallelogram 6"/>
          <p:cNvSpPr/>
          <p:nvPr/>
        </p:nvSpPr>
        <p:spPr>
          <a:xfrm flipH="1">
            <a:off x="571500" y="2729529"/>
            <a:ext cx="3009900" cy="1498600"/>
          </a:xfrm>
          <a:custGeom>
            <a:avLst/>
            <a:gdLst>
              <a:gd name="connsiteX0" fmla="*/ 0 w 2381765"/>
              <a:gd name="connsiteY0" fmla="*/ 914400 h 914400"/>
              <a:gd name="connsiteX1" fmla="*/ 228600 w 2381765"/>
              <a:gd name="connsiteY1" fmla="*/ 0 h 914400"/>
              <a:gd name="connsiteX2" fmla="*/ 2381765 w 2381765"/>
              <a:gd name="connsiteY2" fmla="*/ 0 h 914400"/>
              <a:gd name="connsiteX3" fmla="*/ 2153165 w 2381765"/>
              <a:gd name="connsiteY3" fmla="*/ 914400 h 914400"/>
              <a:gd name="connsiteX4" fmla="*/ 0 w 23817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686565 w 2915165"/>
              <a:gd name="connsiteY3" fmla="*/ 914400 h 914400"/>
              <a:gd name="connsiteX4" fmla="*/ 0 w 29151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343665 w 2915165"/>
              <a:gd name="connsiteY3" fmla="*/ 914400 h 914400"/>
              <a:gd name="connsiteX4" fmla="*/ 0 w 2915165"/>
              <a:gd name="connsiteY4" fmla="*/ 914400 h 9144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942650 w 3514150"/>
              <a:gd name="connsiteY3" fmla="*/ 914400 h 1498600"/>
              <a:gd name="connsiteX4" fmla="*/ 0 w 3514150"/>
              <a:gd name="connsiteY4" fmla="*/ 1498600 h 14986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548197 w 3514150"/>
              <a:gd name="connsiteY3" fmla="*/ 1498600 h 1498600"/>
              <a:gd name="connsiteX4" fmla="*/ 0 w 3514150"/>
              <a:gd name="connsiteY4" fmla="*/ 1498600 h 1498600"/>
              <a:gd name="connsiteX0" fmla="*/ 0 w 3514150"/>
              <a:gd name="connsiteY0" fmla="*/ 1498600 h 1511300"/>
              <a:gd name="connsiteX1" fmla="*/ 1360985 w 3514150"/>
              <a:gd name="connsiteY1" fmla="*/ 0 h 1511300"/>
              <a:gd name="connsiteX2" fmla="*/ 3514150 w 3514150"/>
              <a:gd name="connsiteY2" fmla="*/ 0 h 1511300"/>
              <a:gd name="connsiteX3" fmla="*/ 2431322 w 3514150"/>
              <a:gd name="connsiteY3" fmla="*/ 1511300 h 1511300"/>
              <a:gd name="connsiteX4" fmla="*/ 0 w 3514150"/>
              <a:gd name="connsiteY4" fmla="*/ 1498600 h 15113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431322 w 3514150"/>
              <a:gd name="connsiteY3" fmla="*/ 1498600 h 1498600"/>
              <a:gd name="connsiteX4" fmla="*/ 0 w 3514150"/>
              <a:gd name="connsiteY4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150" h="1498600">
                <a:moveTo>
                  <a:pt x="0" y="1498600"/>
                </a:moveTo>
                <a:lnTo>
                  <a:pt x="1360985" y="0"/>
                </a:lnTo>
                <a:lnTo>
                  <a:pt x="3514150" y="0"/>
                </a:lnTo>
                <a:lnTo>
                  <a:pt x="2431322" y="1498600"/>
                </a:lnTo>
                <a:lnTo>
                  <a:pt x="0" y="149860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5" y="2426761"/>
            <a:ext cx="216204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5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 smtClean="0"/>
              <a:t>valmontstructures.com</a:t>
            </a:r>
            <a:endParaRPr lang="en-US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13" y="6230817"/>
            <a:ext cx="1627773" cy="4176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28014" y="6538912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9773" y="1127126"/>
            <a:ext cx="5632451" cy="41529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89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7076" y="152400"/>
            <a:ext cx="11904187" cy="65690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-5324" y="-1"/>
            <a:ext cx="6737350" cy="685799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6191" y="4584356"/>
            <a:ext cx="5371070" cy="687153"/>
          </a:xfrm>
        </p:spPr>
        <p:txBody>
          <a:bodyPr anchor="b">
            <a:normAutofit/>
          </a:bodyPr>
          <a:lstStyle>
            <a:lvl1pPr algn="l"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Master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191" y="5358606"/>
            <a:ext cx="5371070" cy="47378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93191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4F724BC-B61C-4FC3-A6E6-A6F20AAE3D66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765263" y="6530292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arallelogram 6"/>
          <p:cNvSpPr/>
          <p:nvPr/>
        </p:nvSpPr>
        <p:spPr>
          <a:xfrm flipH="1">
            <a:off x="571500" y="2729529"/>
            <a:ext cx="3009900" cy="1498600"/>
          </a:xfrm>
          <a:custGeom>
            <a:avLst/>
            <a:gdLst>
              <a:gd name="connsiteX0" fmla="*/ 0 w 2381765"/>
              <a:gd name="connsiteY0" fmla="*/ 914400 h 914400"/>
              <a:gd name="connsiteX1" fmla="*/ 228600 w 2381765"/>
              <a:gd name="connsiteY1" fmla="*/ 0 h 914400"/>
              <a:gd name="connsiteX2" fmla="*/ 2381765 w 2381765"/>
              <a:gd name="connsiteY2" fmla="*/ 0 h 914400"/>
              <a:gd name="connsiteX3" fmla="*/ 2153165 w 2381765"/>
              <a:gd name="connsiteY3" fmla="*/ 914400 h 914400"/>
              <a:gd name="connsiteX4" fmla="*/ 0 w 23817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686565 w 2915165"/>
              <a:gd name="connsiteY3" fmla="*/ 914400 h 914400"/>
              <a:gd name="connsiteX4" fmla="*/ 0 w 29151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343665 w 2915165"/>
              <a:gd name="connsiteY3" fmla="*/ 914400 h 914400"/>
              <a:gd name="connsiteX4" fmla="*/ 0 w 2915165"/>
              <a:gd name="connsiteY4" fmla="*/ 914400 h 9144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942650 w 3514150"/>
              <a:gd name="connsiteY3" fmla="*/ 914400 h 1498600"/>
              <a:gd name="connsiteX4" fmla="*/ 0 w 3514150"/>
              <a:gd name="connsiteY4" fmla="*/ 1498600 h 14986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548197 w 3514150"/>
              <a:gd name="connsiteY3" fmla="*/ 1498600 h 1498600"/>
              <a:gd name="connsiteX4" fmla="*/ 0 w 3514150"/>
              <a:gd name="connsiteY4" fmla="*/ 1498600 h 1498600"/>
              <a:gd name="connsiteX0" fmla="*/ 0 w 3514150"/>
              <a:gd name="connsiteY0" fmla="*/ 1498600 h 1511300"/>
              <a:gd name="connsiteX1" fmla="*/ 1360985 w 3514150"/>
              <a:gd name="connsiteY1" fmla="*/ 0 h 1511300"/>
              <a:gd name="connsiteX2" fmla="*/ 3514150 w 3514150"/>
              <a:gd name="connsiteY2" fmla="*/ 0 h 1511300"/>
              <a:gd name="connsiteX3" fmla="*/ 2431322 w 3514150"/>
              <a:gd name="connsiteY3" fmla="*/ 1511300 h 1511300"/>
              <a:gd name="connsiteX4" fmla="*/ 0 w 3514150"/>
              <a:gd name="connsiteY4" fmla="*/ 1498600 h 15113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431322 w 3514150"/>
              <a:gd name="connsiteY3" fmla="*/ 1498600 h 1498600"/>
              <a:gd name="connsiteX4" fmla="*/ 0 w 3514150"/>
              <a:gd name="connsiteY4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150" h="1498600">
                <a:moveTo>
                  <a:pt x="0" y="1498600"/>
                </a:moveTo>
                <a:lnTo>
                  <a:pt x="1360985" y="0"/>
                </a:lnTo>
                <a:lnTo>
                  <a:pt x="3514150" y="0"/>
                </a:lnTo>
                <a:lnTo>
                  <a:pt x="2431322" y="1498600"/>
                </a:lnTo>
                <a:lnTo>
                  <a:pt x="0" y="14986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0"/>
                  <a:lumOff val="10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5" y="2426761"/>
            <a:ext cx="2162048" cy="554736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147076" y="152400"/>
            <a:ext cx="6297533" cy="6579180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  <a:gd name="connsiteX0" fmla="*/ 0 w 7483349"/>
              <a:gd name="connsiteY0" fmla="*/ 0 h 6872686"/>
              <a:gd name="connsiteX1" fmla="*/ 1416050 w 7483349"/>
              <a:gd name="connsiteY1" fmla="*/ 0 h 6872686"/>
              <a:gd name="connsiteX2" fmla="*/ 7483349 w 7483349"/>
              <a:gd name="connsiteY2" fmla="*/ 6872686 h 6872686"/>
              <a:gd name="connsiteX3" fmla="*/ 1416050 w 7483349"/>
              <a:gd name="connsiteY3" fmla="*/ 6857999 h 6872686"/>
              <a:gd name="connsiteX4" fmla="*/ 0 w 7483349"/>
              <a:gd name="connsiteY4" fmla="*/ 6857999 h 6872686"/>
              <a:gd name="connsiteX5" fmla="*/ 0 w 7483349"/>
              <a:gd name="connsiteY5" fmla="*/ 0 h 6872686"/>
              <a:gd name="connsiteX0" fmla="*/ 0 w 7602031"/>
              <a:gd name="connsiteY0" fmla="*/ 0 h 6887373"/>
              <a:gd name="connsiteX1" fmla="*/ 1416050 w 7602031"/>
              <a:gd name="connsiteY1" fmla="*/ 0 h 6887373"/>
              <a:gd name="connsiteX2" fmla="*/ 7602031 w 7602031"/>
              <a:gd name="connsiteY2" fmla="*/ 6887373 h 6887373"/>
              <a:gd name="connsiteX3" fmla="*/ 1416050 w 7602031"/>
              <a:gd name="connsiteY3" fmla="*/ 6857999 h 6887373"/>
              <a:gd name="connsiteX4" fmla="*/ 0 w 7602031"/>
              <a:gd name="connsiteY4" fmla="*/ 6857999 h 6887373"/>
              <a:gd name="connsiteX5" fmla="*/ 0 w 7602031"/>
              <a:gd name="connsiteY5" fmla="*/ 0 h 6887373"/>
              <a:gd name="connsiteX0" fmla="*/ 0 w 7602031"/>
              <a:gd name="connsiteY0" fmla="*/ 0 h 6858000"/>
              <a:gd name="connsiteX1" fmla="*/ 1416050 w 7602031"/>
              <a:gd name="connsiteY1" fmla="*/ 0 h 6858000"/>
              <a:gd name="connsiteX2" fmla="*/ 7602031 w 7602031"/>
              <a:gd name="connsiteY2" fmla="*/ 6843314 h 6858000"/>
              <a:gd name="connsiteX3" fmla="*/ 1416050 w 7602031"/>
              <a:gd name="connsiteY3" fmla="*/ 6857999 h 6858000"/>
              <a:gd name="connsiteX4" fmla="*/ 0 w 7602031"/>
              <a:gd name="connsiteY4" fmla="*/ 6857999 h 6858000"/>
              <a:gd name="connsiteX5" fmla="*/ 0 w 7602031"/>
              <a:gd name="connsiteY5" fmla="*/ 0 h 6858000"/>
              <a:gd name="connsiteX0" fmla="*/ 0 w 7602031"/>
              <a:gd name="connsiteY0" fmla="*/ 0 h 6887373"/>
              <a:gd name="connsiteX1" fmla="*/ 1416050 w 7602031"/>
              <a:gd name="connsiteY1" fmla="*/ 0 h 6887373"/>
              <a:gd name="connsiteX2" fmla="*/ 7602031 w 7602031"/>
              <a:gd name="connsiteY2" fmla="*/ 6887373 h 6887373"/>
              <a:gd name="connsiteX3" fmla="*/ 1416050 w 7602031"/>
              <a:gd name="connsiteY3" fmla="*/ 6857999 h 6887373"/>
              <a:gd name="connsiteX4" fmla="*/ 0 w 7602031"/>
              <a:gd name="connsiteY4" fmla="*/ 6857999 h 6887373"/>
              <a:gd name="connsiteX5" fmla="*/ 0 w 7602031"/>
              <a:gd name="connsiteY5" fmla="*/ 0 h 6887373"/>
              <a:gd name="connsiteX0" fmla="*/ 0 w 7589854"/>
              <a:gd name="connsiteY0" fmla="*/ 0 h 6861003"/>
              <a:gd name="connsiteX1" fmla="*/ 1416050 w 7589854"/>
              <a:gd name="connsiteY1" fmla="*/ 0 h 6861003"/>
              <a:gd name="connsiteX2" fmla="*/ 7589854 w 7589854"/>
              <a:gd name="connsiteY2" fmla="*/ 6861003 h 6861003"/>
              <a:gd name="connsiteX3" fmla="*/ 1416050 w 7589854"/>
              <a:gd name="connsiteY3" fmla="*/ 6857999 h 6861003"/>
              <a:gd name="connsiteX4" fmla="*/ 0 w 7589854"/>
              <a:gd name="connsiteY4" fmla="*/ 6857999 h 6861003"/>
              <a:gd name="connsiteX5" fmla="*/ 0 w 7589854"/>
              <a:gd name="connsiteY5" fmla="*/ 0 h 6861003"/>
              <a:gd name="connsiteX0" fmla="*/ 0 w 7589854"/>
              <a:gd name="connsiteY0" fmla="*/ 0 h 6868548"/>
              <a:gd name="connsiteX1" fmla="*/ 1416050 w 7589854"/>
              <a:gd name="connsiteY1" fmla="*/ 0 h 6868548"/>
              <a:gd name="connsiteX2" fmla="*/ 7589854 w 7589854"/>
              <a:gd name="connsiteY2" fmla="*/ 6861003 h 6868548"/>
              <a:gd name="connsiteX3" fmla="*/ 1416050 w 7589854"/>
              <a:gd name="connsiteY3" fmla="*/ 6857999 h 6868548"/>
              <a:gd name="connsiteX4" fmla="*/ 0 w 7589854"/>
              <a:gd name="connsiteY4" fmla="*/ 6868548 h 6868548"/>
              <a:gd name="connsiteX5" fmla="*/ 0 w 7589854"/>
              <a:gd name="connsiteY5" fmla="*/ 0 h 6868548"/>
              <a:gd name="connsiteX0" fmla="*/ 0 w 7589854"/>
              <a:gd name="connsiteY0" fmla="*/ 0 h 6868548"/>
              <a:gd name="connsiteX1" fmla="*/ 1416050 w 7589854"/>
              <a:gd name="connsiteY1" fmla="*/ 0 h 6868548"/>
              <a:gd name="connsiteX2" fmla="*/ 7589854 w 7589854"/>
              <a:gd name="connsiteY2" fmla="*/ 6861003 h 6868548"/>
              <a:gd name="connsiteX3" fmla="*/ 1416050 w 7589854"/>
              <a:gd name="connsiteY3" fmla="*/ 6857999 h 6868548"/>
              <a:gd name="connsiteX4" fmla="*/ 6089 w 7589854"/>
              <a:gd name="connsiteY4" fmla="*/ 6868548 h 6868548"/>
              <a:gd name="connsiteX5" fmla="*/ 0 w 7589854"/>
              <a:gd name="connsiteY5" fmla="*/ 0 h 686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9854" h="6868548">
                <a:moveTo>
                  <a:pt x="0" y="0"/>
                </a:moveTo>
                <a:lnTo>
                  <a:pt x="1416050" y="0"/>
                </a:lnTo>
                <a:lnTo>
                  <a:pt x="7589854" y="6861003"/>
                </a:lnTo>
                <a:lnTo>
                  <a:pt x="1416050" y="6857999"/>
                </a:lnTo>
                <a:lnTo>
                  <a:pt x="6089" y="6868548"/>
                </a:lnTo>
                <a:cubicBezTo>
                  <a:pt x="4059" y="4579032"/>
                  <a:pt x="2030" y="2289516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86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8164" y="6176964"/>
            <a:ext cx="10980964" cy="687916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8164 w 10980964"/>
              <a:gd name="connsiteY0" fmla="*/ 12358 h 482587"/>
              <a:gd name="connsiteX1" fmla="*/ 10733830 w 10980964"/>
              <a:gd name="connsiteY1" fmla="*/ 0 h 482587"/>
              <a:gd name="connsiteX2" fmla="*/ 10980964 w 10980964"/>
              <a:gd name="connsiteY2" fmla="*/ 477761 h 482587"/>
              <a:gd name="connsiteX3" fmla="*/ 0 w 10980964"/>
              <a:gd name="connsiteY3" fmla="*/ 482587 h 482587"/>
              <a:gd name="connsiteX4" fmla="*/ 8164 w 10980964"/>
              <a:gd name="connsiteY4" fmla="*/ 12358 h 48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0964" h="482587">
                <a:moveTo>
                  <a:pt x="8164" y="12358"/>
                </a:moveTo>
                <a:lnTo>
                  <a:pt x="10733830" y="0"/>
                </a:lnTo>
                <a:lnTo>
                  <a:pt x="10980964" y="477761"/>
                </a:lnTo>
                <a:lnTo>
                  <a:pt x="0" y="482587"/>
                </a:lnTo>
                <a:lnTo>
                  <a:pt x="8164" y="12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8"/>
          <p:cNvSpPr/>
          <p:nvPr/>
        </p:nvSpPr>
        <p:spPr>
          <a:xfrm flipH="1">
            <a:off x="11294074" y="6176964"/>
            <a:ext cx="907536" cy="681038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8367337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6156404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 h 465404"/>
              <a:gd name="connsiteX1" fmla="*/ 7335570 w 10972800"/>
              <a:gd name="connsiteY1" fmla="*/ 0 h 465404"/>
              <a:gd name="connsiteX2" fmla="*/ 10972800 w 10972800"/>
              <a:gd name="connsiteY2" fmla="*/ 465404 h 465404"/>
              <a:gd name="connsiteX3" fmla="*/ 0 w 10972800"/>
              <a:gd name="connsiteY3" fmla="*/ 453048 h 465404"/>
              <a:gd name="connsiteX4" fmla="*/ 0 w 10972800"/>
              <a:gd name="connsiteY4" fmla="*/ 1 h 465404"/>
              <a:gd name="connsiteX0" fmla="*/ 0 w 7435303"/>
              <a:gd name="connsiteY0" fmla="*/ 1 h 453048"/>
              <a:gd name="connsiteX1" fmla="*/ 7335570 w 7435303"/>
              <a:gd name="connsiteY1" fmla="*/ 0 h 453048"/>
              <a:gd name="connsiteX2" fmla="*/ 7435303 w 7435303"/>
              <a:gd name="connsiteY2" fmla="*/ 453047 h 453048"/>
              <a:gd name="connsiteX3" fmla="*/ 0 w 7435303"/>
              <a:gd name="connsiteY3" fmla="*/ 453048 h 453048"/>
              <a:gd name="connsiteX4" fmla="*/ 0 w 7435303"/>
              <a:gd name="connsiteY4" fmla="*/ 1 h 453048"/>
              <a:gd name="connsiteX0" fmla="*/ 0 w 10825414"/>
              <a:gd name="connsiteY0" fmla="*/ 1 h 453048"/>
              <a:gd name="connsiteX1" fmla="*/ 7335570 w 10825414"/>
              <a:gd name="connsiteY1" fmla="*/ 0 h 453048"/>
              <a:gd name="connsiteX2" fmla="*/ 10825414 w 10825414"/>
              <a:gd name="connsiteY2" fmla="*/ 453047 h 453048"/>
              <a:gd name="connsiteX3" fmla="*/ 0 w 10825414"/>
              <a:gd name="connsiteY3" fmla="*/ 453048 h 453048"/>
              <a:gd name="connsiteX4" fmla="*/ 0 w 10825414"/>
              <a:gd name="connsiteY4" fmla="*/ 1 h 453048"/>
              <a:gd name="connsiteX0" fmla="*/ 0 w 10825414"/>
              <a:gd name="connsiteY0" fmla="*/ 0 h 453047"/>
              <a:gd name="connsiteX1" fmla="*/ 8025363 w 10825414"/>
              <a:gd name="connsiteY1" fmla="*/ 3077 h 453047"/>
              <a:gd name="connsiteX2" fmla="*/ 10825414 w 10825414"/>
              <a:gd name="connsiteY2" fmla="*/ 453046 h 453047"/>
              <a:gd name="connsiteX3" fmla="*/ 0 w 10825414"/>
              <a:gd name="connsiteY3" fmla="*/ 453047 h 453047"/>
              <a:gd name="connsiteX4" fmla="*/ 0 w 10825414"/>
              <a:gd name="connsiteY4" fmla="*/ 0 h 453047"/>
              <a:gd name="connsiteX0" fmla="*/ 0 w 10825414"/>
              <a:gd name="connsiteY0" fmla="*/ 0 h 453047"/>
              <a:gd name="connsiteX1" fmla="*/ 8456478 w 10825414"/>
              <a:gd name="connsiteY1" fmla="*/ 3077 h 453047"/>
              <a:gd name="connsiteX2" fmla="*/ 10825414 w 10825414"/>
              <a:gd name="connsiteY2" fmla="*/ 453046 h 453047"/>
              <a:gd name="connsiteX3" fmla="*/ 0 w 10825414"/>
              <a:gd name="connsiteY3" fmla="*/ 453047 h 453047"/>
              <a:gd name="connsiteX4" fmla="*/ 0 w 10825414"/>
              <a:gd name="connsiteY4" fmla="*/ 0 h 453047"/>
              <a:gd name="connsiteX0" fmla="*/ 0 w 10825414"/>
              <a:gd name="connsiteY0" fmla="*/ 0 h 453047"/>
              <a:gd name="connsiteX1" fmla="*/ 8370260 w 10825414"/>
              <a:gd name="connsiteY1" fmla="*/ 79 h 453047"/>
              <a:gd name="connsiteX2" fmla="*/ 10825414 w 10825414"/>
              <a:gd name="connsiteY2" fmla="*/ 453046 h 453047"/>
              <a:gd name="connsiteX3" fmla="*/ 0 w 10825414"/>
              <a:gd name="connsiteY3" fmla="*/ 453047 h 453047"/>
              <a:gd name="connsiteX4" fmla="*/ 0 w 10825414"/>
              <a:gd name="connsiteY4" fmla="*/ 0 h 45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5414" h="453047">
                <a:moveTo>
                  <a:pt x="0" y="0"/>
                </a:moveTo>
                <a:lnTo>
                  <a:pt x="8370260" y="79"/>
                </a:lnTo>
                <a:lnTo>
                  <a:pt x="10825414" y="453046"/>
                </a:lnTo>
                <a:lnTo>
                  <a:pt x="0" y="4530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613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3243" y="6288754"/>
            <a:ext cx="540388" cy="414172"/>
          </a:xfrm>
        </p:spPr>
        <p:txBody>
          <a:bodyPr/>
          <a:lstStyle>
            <a:lvl1pPr algn="ctr"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fld id="{CA2B324A-48A1-4532-8B86-5DF0A38904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77078"/>
            <a:ext cx="165100" cy="901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09342" y="6562143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Structures_white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672" y="6347414"/>
            <a:ext cx="1339328" cy="346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74" y="6321794"/>
            <a:ext cx="1583574" cy="381131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449285" y="6347414"/>
            <a:ext cx="0" cy="3993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12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6180" y="0"/>
            <a:ext cx="1220778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-16330" y="6392595"/>
            <a:ext cx="10989129" cy="469698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8164 w 10980964"/>
              <a:gd name="connsiteY0" fmla="*/ 12358 h 482168"/>
              <a:gd name="connsiteX1" fmla="*/ 10733830 w 10980964"/>
              <a:gd name="connsiteY1" fmla="*/ 0 h 482168"/>
              <a:gd name="connsiteX2" fmla="*/ 10980964 w 10980964"/>
              <a:gd name="connsiteY2" fmla="*/ 477761 h 482168"/>
              <a:gd name="connsiteX3" fmla="*/ 0 w 10980964"/>
              <a:gd name="connsiteY3" fmla="*/ 482168 h 482168"/>
              <a:gd name="connsiteX4" fmla="*/ 8164 w 10980964"/>
              <a:gd name="connsiteY4" fmla="*/ 12358 h 482168"/>
              <a:gd name="connsiteX0" fmla="*/ 0 w 10989129"/>
              <a:gd name="connsiteY0" fmla="*/ 20738 h 482168"/>
              <a:gd name="connsiteX1" fmla="*/ 10741995 w 10989129"/>
              <a:gd name="connsiteY1" fmla="*/ 0 h 482168"/>
              <a:gd name="connsiteX2" fmla="*/ 10989129 w 10989129"/>
              <a:gd name="connsiteY2" fmla="*/ 477761 h 482168"/>
              <a:gd name="connsiteX3" fmla="*/ 8165 w 10989129"/>
              <a:gd name="connsiteY3" fmla="*/ 482168 h 482168"/>
              <a:gd name="connsiteX4" fmla="*/ 0 w 10989129"/>
              <a:gd name="connsiteY4" fmla="*/ 20738 h 48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9129" h="482168">
                <a:moveTo>
                  <a:pt x="0" y="20738"/>
                </a:moveTo>
                <a:lnTo>
                  <a:pt x="10741995" y="0"/>
                </a:lnTo>
                <a:lnTo>
                  <a:pt x="10989129" y="477761"/>
                </a:lnTo>
                <a:lnTo>
                  <a:pt x="8165" y="482168"/>
                </a:lnTo>
                <a:lnTo>
                  <a:pt x="0" y="207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8"/>
          <p:cNvSpPr/>
          <p:nvPr/>
        </p:nvSpPr>
        <p:spPr>
          <a:xfrm flipH="1">
            <a:off x="11311596" y="6392594"/>
            <a:ext cx="907536" cy="465405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8367337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6156404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 h 465404"/>
              <a:gd name="connsiteX1" fmla="*/ 7335570 w 10972800"/>
              <a:gd name="connsiteY1" fmla="*/ 0 h 465404"/>
              <a:gd name="connsiteX2" fmla="*/ 10972800 w 10972800"/>
              <a:gd name="connsiteY2" fmla="*/ 465404 h 465404"/>
              <a:gd name="connsiteX3" fmla="*/ 0 w 10972800"/>
              <a:gd name="connsiteY3" fmla="*/ 453048 h 465404"/>
              <a:gd name="connsiteX4" fmla="*/ 0 w 10972800"/>
              <a:gd name="connsiteY4" fmla="*/ 1 h 465404"/>
              <a:gd name="connsiteX0" fmla="*/ 0 w 7435303"/>
              <a:gd name="connsiteY0" fmla="*/ 1 h 453048"/>
              <a:gd name="connsiteX1" fmla="*/ 7335570 w 7435303"/>
              <a:gd name="connsiteY1" fmla="*/ 0 h 453048"/>
              <a:gd name="connsiteX2" fmla="*/ 7435303 w 7435303"/>
              <a:gd name="connsiteY2" fmla="*/ 453047 h 453048"/>
              <a:gd name="connsiteX3" fmla="*/ 0 w 7435303"/>
              <a:gd name="connsiteY3" fmla="*/ 453048 h 453048"/>
              <a:gd name="connsiteX4" fmla="*/ 0 w 7435303"/>
              <a:gd name="connsiteY4" fmla="*/ 1 h 453048"/>
              <a:gd name="connsiteX0" fmla="*/ 0 w 10825414"/>
              <a:gd name="connsiteY0" fmla="*/ 1 h 453048"/>
              <a:gd name="connsiteX1" fmla="*/ 7335570 w 10825414"/>
              <a:gd name="connsiteY1" fmla="*/ 0 h 453048"/>
              <a:gd name="connsiteX2" fmla="*/ 10825414 w 10825414"/>
              <a:gd name="connsiteY2" fmla="*/ 453047 h 453048"/>
              <a:gd name="connsiteX3" fmla="*/ 0 w 10825414"/>
              <a:gd name="connsiteY3" fmla="*/ 453048 h 453048"/>
              <a:gd name="connsiteX4" fmla="*/ 0 w 10825414"/>
              <a:gd name="connsiteY4" fmla="*/ 1 h 45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5414" h="453048">
                <a:moveTo>
                  <a:pt x="0" y="1"/>
                </a:moveTo>
                <a:lnTo>
                  <a:pt x="7335570" y="0"/>
                </a:lnTo>
                <a:lnTo>
                  <a:pt x="10825414" y="453047"/>
                </a:lnTo>
                <a:lnTo>
                  <a:pt x="0" y="453048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5194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12442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43167"/>
            <a:ext cx="2743200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43167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68396" y="6343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2B324A-48A1-4532-8B86-5DF0A389046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51942"/>
            <a:ext cx="135924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563574" y="6588648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2" y="6437946"/>
            <a:ext cx="1339328" cy="34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7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180" y="0"/>
            <a:ext cx="1220778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8"/>
          <p:cNvSpPr/>
          <p:nvPr/>
        </p:nvSpPr>
        <p:spPr>
          <a:xfrm>
            <a:off x="-24494" y="6392595"/>
            <a:ext cx="10997293" cy="486026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16329 w 10989129"/>
              <a:gd name="connsiteY0" fmla="*/ 12358 h 498929"/>
              <a:gd name="connsiteX1" fmla="*/ 10741995 w 10989129"/>
              <a:gd name="connsiteY1" fmla="*/ 0 h 498929"/>
              <a:gd name="connsiteX2" fmla="*/ 10989129 w 10989129"/>
              <a:gd name="connsiteY2" fmla="*/ 477761 h 498929"/>
              <a:gd name="connsiteX3" fmla="*/ 0 w 10989129"/>
              <a:gd name="connsiteY3" fmla="*/ 498929 h 498929"/>
              <a:gd name="connsiteX4" fmla="*/ 16329 w 10989129"/>
              <a:gd name="connsiteY4" fmla="*/ 12358 h 498929"/>
              <a:gd name="connsiteX0" fmla="*/ 0 w 10997293"/>
              <a:gd name="connsiteY0" fmla="*/ 20738 h 498929"/>
              <a:gd name="connsiteX1" fmla="*/ 10750159 w 10997293"/>
              <a:gd name="connsiteY1" fmla="*/ 0 h 498929"/>
              <a:gd name="connsiteX2" fmla="*/ 10997293 w 10997293"/>
              <a:gd name="connsiteY2" fmla="*/ 477761 h 498929"/>
              <a:gd name="connsiteX3" fmla="*/ 8164 w 10997293"/>
              <a:gd name="connsiteY3" fmla="*/ 498929 h 498929"/>
              <a:gd name="connsiteX4" fmla="*/ 0 w 10997293"/>
              <a:gd name="connsiteY4" fmla="*/ 20738 h 4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7293" h="498929">
                <a:moveTo>
                  <a:pt x="0" y="20738"/>
                </a:moveTo>
                <a:lnTo>
                  <a:pt x="10750159" y="0"/>
                </a:lnTo>
                <a:lnTo>
                  <a:pt x="10997293" y="477761"/>
                </a:lnTo>
                <a:lnTo>
                  <a:pt x="8164" y="498929"/>
                </a:lnTo>
                <a:lnTo>
                  <a:pt x="0" y="207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/>
          <p:cNvSpPr/>
          <p:nvPr/>
        </p:nvSpPr>
        <p:spPr>
          <a:xfrm flipH="1">
            <a:off x="11311596" y="6392594"/>
            <a:ext cx="907536" cy="465405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8367337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6156404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 h 465404"/>
              <a:gd name="connsiteX1" fmla="*/ 7335570 w 10972800"/>
              <a:gd name="connsiteY1" fmla="*/ 0 h 465404"/>
              <a:gd name="connsiteX2" fmla="*/ 10972800 w 10972800"/>
              <a:gd name="connsiteY2" fmla="*/ 465404 h 465404"/>
              <a:gd name="connsiteX3" fmla="*/ 0 w 10972800"/>
              <a:gd name="connsiteY3" fmla="*/ 453048 h 465404"/>
              <a:gd name="connsiteX4" fmla="*/ 0 w 10972800"/>
              <a:gd name="connsiteY4" fmla="*/ 1 h 465404"/>
              <a:gd name="connsiteX0" fmla="*/ 0 w 7435303"/>
              <a:gd name="connsiteY0" fmla="*/ 1 h 453048"/>
              <a:gd name="connsiteX1" fmla="*/ 7335570 w 7435303"/>
              <a:gd name="connsiteY1" fmla="*/ 0 h 453048"/>
              <a:gd name="connsiteX2" fmla="*/ 7435303 w 7435303"/>
              <a:gd name="connsiteY2" fmla="*/ 453047 h 453048"/>
              <a:gd name="connsiteX3" fmla="*/ 0 w 7435303"/>
              <a:gd name="connsiteY3" fmla="*/ 453048 h 453048"/>
              <a:gd name="connsiteX4" fmla="*/ 0 w 7435303"/>
              <a:gd name="connsiteY4" fmla="*/ 1 h 453048"/>
              <a:gd name="connsiteX0" fmla="*/ 0 w 10825414"/>
              <a:gd name="connsiteY0" fmla="*/ 1 h 453048"/>
              <a:gd name="connsiteX1" fmla="*/ 7335570 w 10825414"/>
              <a:gd name="connsiteY1" fmla="*/ 0 h 453048"/>
              <a:gd name="connsiteX2" fmla="*/ 10825414 w 10825414"/>
              <a:gd name="connsiteY2" fmla="*/ 453047 h 453048"/>
              <a:gd name="connsiteX3" fmla="*/ 0 w 10825414"/>
              <a:gd name="connsiteY3" fmla="*/ 453048 h 453048"/>
              <a:gd name="connsiteX4" fmla="*/ 0 w 10825414"/>
              <a:gd name="connsiteY4" fmla="*/ 1 h 45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5414" h="453048">
                <a:moveTo>
                  <a:pt x="0" y="1"/>
                </a:moveTo>
                <a:lnTo>
                  <a:pt x="7335570" y="0"/>
                </a:lnTo>
                <a:lnTo>
                  <a:pt x="10825414" y="453047"/>
                </a:lnTo>
                <a:lnTo>
                  <a:pt x="0" y="453048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5194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812442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43167"/>
            <a:ext cx="2743200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43167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68396" y="6343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2B324A-48A1-4532-8B86-5DF0A389046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51942"/>
            <a:ext cx="135924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563574" y="6588648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2" y="6437946"/>
            <a:ext cx="1339328" cy="34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0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29" y="0"/>
            <a:ext cx="7240172" cy="685800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 rot="19340334">
            <a:off x="7141866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23" y="5316926"/>
            <a:ext cx="6984776" cy="509064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smtClean="0"/>
              <a:t>Insert Subtitle Here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14670" y="6356350"/>
            <a:ext cx="1410226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4499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7" y="6378219"/>
            <a:ext cx="1339328" cy="343643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119336" y="3320367"/>
            <a:ext cx="6984776" cy="1102139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chemeClr val="accent3"/>
                </a:solidFill>
              </a:defRPr>
            </a:lvl1pPr>
          </a:lstStyle>
          <a:p>
            <a:pPr marL="0" lvl="0"/>
            <a:r>
              <a:rPr lang="en-US" dirty="0" smtClean="0"/>
              <a:t>Coffee Break!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0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02" y="-6990"/>
            <a:ext cx="9445869" cy="686499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 rot="19340334">
            <a:off x="7141866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23" y="5316926"/>
            <a:ext cx="6984776" cy="509064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smtClean="0"/>
              <a:t>Insert Subtitle Here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14670" y="6356350"/>
            <a:ext cx="1410226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4499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7" y="6378219"/>
            <a:ext cx="1339328" cy="34364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19336" y="3320367"/>
            <a:ext cx="6984776" cy="1102139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chemeClr val="accent3"/>
                </a:solidFill>
              </a:defRPr>
            </a:lvl1pPr>
          </a:lstStyle>
          <a:p>
            <a:pPr marL="0" lvl="0"/>
            <a:r>
              <a:rPr lang="en-US" dirty="0" smtClean="0"/>
              <a:t>Coffee Break!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49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94" y="-1642535"/>
            <a:ext cx="7265696" cy="10957776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 rot="19340334">
            <a:off x="7141866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23" y="5316926"/>
            <a:ext cx="6984776" cy="509064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smtClean="0"/>
              <a:t>Insert Subtitle Here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14670" y="6356350"/>
            <a:ext cx="1410226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4499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7" y="6378219"/>
            <a:ext cx="1339328" cy="343643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119336" y="3320367"/>
            <a:ext cx="6984776" cy="1102139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chemeClr val="accent3"/>
                </a:solidFill>
              </a:defRPr>
            </a:lvl1pPr>
          </a:lstStyle>
          <a:p>
            <a:pPr marL="0" lvl="0"/>
            <a:r>
              <a:rPr lang="en-US" dirty="0" smtClean="0"/>
              <a:t>Coffee Break!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00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368" y="0"/>
            <a:ext cx="9334500" cy="685800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 rot="19340334">
            <a:off x="7141866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523" y="5316926"/>
            <a:ext cx="6984776" cy="509064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smtClean="0"/>
              <a:t>Insert Subtitle Here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14670" y="6356350"/>
            <a:ext cx="1410226" cy="365125"/>
          </a:xfrm>
        </p:spPr>
        <p:txBody>
          <a:bodyPr/>
          <a:lstStyle/>
          <a:p>
            <a:fld id="{94F724BC-B61C-4FC3-A6E6-A6F20AAE3D66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4499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7" y="6378219"/>
            <a:ext cx="1339328" cy="34364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19336" y="3320367"/>
            <a:ext cx="6984776" cy="1102139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chemeClr val="accent3"/>
                </a:solidFill>
              </a:defRPr>
            </a:lvl1pPr>
          </a:lstStyle>
          <a:p>
            <a:pPr marL="0" lvl="0"/>
            <a:r>
              <a:rPr lang="en-US" dirty="0" smtClean="0"/>
              <a:t>Coffee Break!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2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4F724BC-B61C-4FC3-A6E6-A6F20AAE3D66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A2B324A-48A1-4532-8B86-5DF0A389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80" r:id="rId7"/>
    <p:sldLayoutId id="2147483681" r:id="rId8"/>
    <p:sldLayoutId id="2147483682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s.tehomet.com/resources/product-literatur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US.Tehomet.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7962" y="3638413"/>
            <a:ext cx="407303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/>
              <a:t>Tehomet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Wood 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Lempeä</a:t>
            </a:r>
            <a:r>
              <a:rPr lang="en-US" dirty="0" smtClean="0"/>
              <a:t>: Round Tapered with Hump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11" y="1385426"/>
            <a:ext cx="4081198" cy="4710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220" y="1469662"/>
            <a:ext cx="2725980" cy="451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6805" b="12656"/>
          <a:stretch/>
        </p:blipFill>
        <p:spPr>
          <a:xfrm>
            <a:off x="408858" y="1649187"/>
            <a:ext cx="2503072" cy="2834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3527" b="8029"/>
          <a:stretch/>
        </p:blipFill>
        <p:spPr>
          <a:xfrm>
            <a:off x="3521232" y="1499005"/>
            <a:ext cx="2692995" cy="2984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7513" b="11277"/>
          <a:stretch/>
        </p:blipFill>
        <p:spPr>
          <a:xfrm>
            <a:off x="6581606" y="1348825"/>
            <a:ext cx="2356188" cy="3145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7601"/>
          <a:stretch/>
        </p:blipFill>
        <p:spPr>
          <a:xfrm>
            <a:off x="9715500" y="1485901"/>
            <a:ext cx="2514599" cy="3791963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6037319" y="4708284"/>
            <a:ext cx="2001780" cy="532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 smtClean="0"/>
              <a:t>Gull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971020" y="4708284"/>
            <a:ext cx="2001780" cy="53299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 smtClean="0"/>
              <a:t>Swallow</a:t>
            </a:r>
            <a:endParaRPr lang="en-US" sz="1800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289301" y="4708284"/>
            <a:ext cx="2001780" cy="532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 smtClean="0"/>
              <a:t>Tikka</a:t>
            </a:r>
            <a:endParaRPr lang="en-US" sz="1800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-154835" y="4708284"/>
            <a:ext cx="2001780" cy="532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 smtClean="0"/>
              <a:t>Merganser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95449" y="5886027"/>
            <a:ext cx="740228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5449" y="5357342"/>
            <a:ext cx="0" cy="52868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97735" y="5357342"/>
            <a:ext cx="0" cy="52807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ontent Placeholder 3"/>
          <p:cNvSpPr txBox="1">
            <a:spLocks/>
          </p:cNvSpPr>
          <p:nvPr/>
        </p:nvSpPr>
        <p:spPr>
          <a:xfrm>
            <a:off x="2429460" y="5460863"/>
            <a:ext cx="2872012" cy="565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algn="ctr"/>
            <a:r>
              <a:rPr lang="en-US" dirty="0"/>
              <a:t>Available on the following </a:t>
            </a:r>
            <a:r>
              <a:rPr lang="en-US" dirty="0" smtClean="0"/>
              <a:t>poles: Inari</a:t>
            </a:r>
            <a:r>
              <a:rPr lang="en-US" dirty="0"/>
              <a:t>, </a:t>
            </a:r>
            <a:r>
              <a:rPr lang="en-US" dirty="0" err="1"/>
              <a:t>Koli</a:t>
            </a:r>
            <a:r>
              <a:rPr lang="en-US" dirty="0"/>
              <a:t>, </a:t>
            </a:r>
            <a:r>
              <a:rPr lang="en-US" dirty="0" err="1"/>
              <a:t>Lempea</a:t>
            </a:r>
            <a:r>
              <a:rPr lang="en-US" dirty="0"/>
              <a:t>, Pallas, and </a:t>
            </a:r>
            <a:r>
              <a:rPr lang="en-US" dirty="0" err="1"/>
              <a:t>Ruka</a:t>
            </a:r>
            <a:endParaRPr lang="en-US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8916460" y="5450770"/>
            <a:ext cx="2741724" cy="548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200" dirty="0" smtClean="0"/>
              <a:t>Available on the following poles: </a:t>
            </a:r>
            <a:r>
              <a:rPr lang="en-US" sz="1200" dirty="0" err="1" smtClean="0"/>
              <a:t>Koli</a:t>
            </a:r>
            <a:r>
              <a:rPr lang="en-US" sz="1200" dirty="0" smtClean="0"/>
              <a:t> and </a:t>
            </a:r>
            <a:r>
              <a:rPr lang="en-US" sz="1200" dirty="0" err="1" smtClean="0"/>
              <a:t>Ruka</a:t>
            </a:r>
            <a:endParaRPr lang="en-US" sz="1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926157" y="5894695"/>
            <a:ext cx="27480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921308" y="5357342"/>
            <a:ext cx="0" cy="537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674203" y="5357342"/>
            <a:ext cx="0" cy="537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2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Treatment</a:t>
            </a:r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727200"/>
            <a:ext cx="5549900" cy="41953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As the seasons and moisture change, the natural wood will shrink and expand. </a:t>
            </a:r>
          </a:p>
          <a:p>
            <a:pPr marL="0" indent="0">
              <a:buNone/>
            </a:pPr>
            <a:r>
              <a:rPr lang="en-US" sz="2000" dirty="0" smtClean="0"/>
              <a:t>Our elastic coating is designed to shrink and expand without cracking.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Layer 1 – preservative which protects against blue stain fungi, mildew, and rot</a:t>
            </a:r>
          </a:p>
          <a:p>
            <a:r>
              <a:rPr lang="en-US" sz="2000" dirty="0" smtClean="0"/>
              <a:t>Layer 2 – color application</a:t>
            </a:r>
          </a:p>
          <a:p>
            <a:r>
              <a:rPr lang="en-US" sz="2000" dirty="0" smtClean="0"/>
              <a:t>Layers 3 - 4 – multiple layers of colored tinted varnish to protect against </a:t>
            </a:r>
            <a:r>
              <a:rPr lang="en-US" sz="2000" dirty="0" smtClean="0"/>
              <a:t>UV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**Graffiti resistant </a:t>
            </a:r>
            <a:endParaRPr lang="en-US" sz="2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r="51735"/>
          <a:stretch/>
        </p:blipFill>
        <p:spPr>
          <a:xfrm>
            <a:off x="7480300" y="285613"/>
            <a:ext cx="3975100" cy="26407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51116"/>
          <a:stretch/>
        </p:blipFill>
        <p:spPr>
          <a:xfrm>
            <a:off x="7429267" y="3281807"/>
            <a:ext cx="4026133" cy="2640723"/>
          </a:xfrm>
          <a:prstGeom prst="rect">
            <a:avLst/>
          </a:prstGeom>
        </p:spPr>
      </p:pic>
      <p:sp>
        <p:nvSpPr>
          <p:cNvPr id="27" name="Content Placeholder 3"/>
          <p:cNvSpPr txBox="1">
            <a:spLocks/>
          </p:cNvSpPr>
          <p:nvPr/>
        </p:nvSpPr>
        <p:spPr>
          <a:xfrm>
            <a:off x="8912874" y="5850523"/>
            <a:ext cx="2476499" cy="376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400" dirty="0" smtClean="0"/>
              <a:t>Drying chamber</a:t>
            </a:r>
            <a:endParaRPr lang="en-US" sz="1400" dirty="0"/>
          </a:p>
        </p:txBody>
      </p:sp>
      <p:sp>
        <p:nvSpPr>
          <p:cNvPr id="28" name="Content Placeholder 3"/>
          <p:cNvSpPr txBox="1">
            <a:spLocks/>
          </p:cNvSpPr>
          <p:nvPr/>
        </p:nvSpPr>
        <p:spPr>
          <a:xfrm>
            <a:off x="8422394" y="2890332"/>
            <a:ext cx="2966979" cy="376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400" dirty="0" smtClean="0"/>
              <a:t>Spray gun application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00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Treatment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702" y="1741804"/>
            <a:ext cx="8773463" cy="38207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68094"/>
          <a:stretch/>
        </p:blipFill>
        <p:spPr>
          <a:xfrm>
            <a:off x="266399" y="1741804"/>
            <a:ext cx="2382699" cy="382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037" y="285613"/>
            <a:ext cx="10515600" cy="1325563"/>
          </a:xfrm>
        </p:spPr>
        <p:txBody>
          <a:bodyPr/>
          <a:lstStyle/>
          <a:p>
            <a:r>
              <a:rPr lang="en-US" dirty="0" smtClean="0"/>
              <a:t>Custom Designs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E5A-D972-B34D-A858-AD56261B5C2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947"/>
          <a:stretch/>
        </p:blipFill>
        <p:spPr>
          <a:xfrm>
            <a:off x="6116321" y="1627973"/>
            <a:ext cx="2789633" cy="42578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948" b="5829"/>
          <a:stretch/>
        </p:blipFill>
        <p:spPr>
          <a:xfrm>
            <a:off x="3025249" y="1627973"/>
            <a:ext cx="2898289" cy="4250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00" y="1611177"/>
            <a:ext cx="2598566" cy="4274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8737" y="1627973"/>
            <a:ext cx="2845613" cy="42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4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037" y="285613"/>
            <a:ext cx="10515600" cy="1325563"/>
          </a:xfrm>
        </p:spPr>
        <p:txBody>
          <a:bodyPr/>
          <a:lstStyle/>
          <a:p>
            <a:r>
              <a:rPr lang="en-US" dirty="0" smtClean="0"/>
              <a:t>Specification Pages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E5A-D972-B34D-A858-AD56261B5C2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"/>
          </p:nvPr>
        </p:nvSpPr>
        <p:spPr>
          <a:xfrm>
            <a:off x="4618367" y="1611176"/>
            <a:ext cx="6785264" cy="41953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Access pole specifications here: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us.tehomet.com/resources/product-literature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04" y="1641808"/>
            <a:ext cx="3223987" cy="41646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14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037" y="285613"/>
            <a:ext cx="10515600" cy="1325563"/>
          </a:xfrm>
        </p:spPr>
        <p:txBody>
          <a:bodyPr/>
          <a:lstStyle/>
          <a:p>
            <a:r>
              <a:rPr lang="en-US" dirty="0" smtClean="0"/>
              <a:t>Quotes and Orders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E5A-D972-B34D-A858-AD56261B5C2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727200"/>
            <a:ext cx="6328064" cy="41953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Contact your current Valmont Steel Project Administrator for quotes and orders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Due to overseas shipment of the product, it is much more cost effective to order </a:t>
            </a:r>
            <a:r>
              <a:rPr lang="en-US" sz="2000" dirty="0" smtClean="0"/>
              <a:t>10+</a:t>
            </a:r>
            <a:r>
              <a:rPr lang="en-US" sz="2000" dirty="0" smtClean="0"/>
              <a:t> poles</a:t>
            </a:r>
            <a:r>
              <a:rPr lang="en-US" sz="2000" dirty="0" smtClean="0"/>
              <a:t>.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Lead times typically 14-16 weeks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943" y="544512"/>
            <a:ext cx="3543300" cy="537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1037" y="1524432"/>
            <a:ext cx="6328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 action="ppaction://hlinkfile"/>
              </a:rPr>
              <a:t>US.Tehomet.com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About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Find Your Rep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1037" y="285613"/>
            <a:ext cx="4744027" cy="1325563"/>
          </a:xfrm>
        </p:spPr>
        <p:txBody>
          <a:bodyPr/>
          <a:lstStyle/>
          <a:p>
            <a:r>
              <a:rPr lang="en-US" dirty="0" smtClean="0"/>
              <a:t>Find Your Rep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r="26766" b="2203"/>
          <a:stretch/>
        </p:blipFill>
        <p:spPr>
          <a:xfrm>
            <a:off x="428881" y="2686172"/>
            <a:ext cx="7012397" cy="33812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33"/>
          <p:cNvSpPr/>
          <p:nvPr/>
        </p:nvSpPr>
        <p:spPr>
          <a:xfrm>
            <a:off x="781049" y="4565460"/>
            <a:ext cx="1114425" cy="200025"/>
          </a:xfrm>
          <a:prstGeom prst="rect">
            <a:avLst/>
          </a:prstGeom>
          <a:noFill/>
          <a:ln w="19050">
            <a:solidFill>
              <a:srgbClr val="F3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1" y="1323776"/>
            <a:ext cx="3429570" cy="4743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/>
          <p:cNvSpPr/>
          <p:nvPr/>
        </p:nvSpPr>
        <p:spPr>
          <a:xfrm>
            <a:off x="761999" y="3520869"/>
            <a:ext cx="1895475" cy="262282"/>
          </a:xfrm>
          <a:prstGeom prst="rect">
            <a:avLst/>
          </a:prstGeom>
          <a:noFill/>
          <a:ln w="19050">
            <a:solidFill>
              <a:srgbClr val="F3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5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3920" y="1421841"/>
            <a:ext cx="6328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a prospective customer chooses to contact you directly using a contact form in our new </a:t>
            </a:r>
            <a:r>
              <a:rPr lang="en-US" b="1" dirty="0" smtClean="0"/>
              <a:t>Find Your Rep </a:t>
            </a:r>
            <a:r>
              <a:rPr lang="en-US" dirty="0" smtClean="0"/>
              <a:t>app, the app will send you a notification. Here’s an example of the information you will receive: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76" y="182243"/>
            <a:ext cx="3897488" cy="596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2900" y="3246915"/>
            <a:ext cx="4610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use the information to help the prospect at your earliest convenience. Any updates to your own contact information should be sent to </a:t>
            </a:r>
            <a:r>
              <a:rPr lang="en-US" dirty="0" smtClean="0">
                <a:solidFill>
                  <a:srgbClr val="C2D840"/>
                </a:solidFill>
              </a:rPr>
              <a:t>juhana.polso@valmont.com.</a:t>
            </a:r>
            <a:endParaRPr lang="en-US" b="1" dirty="0">
              <a:solidFill>
                <a:srgbClr val="C2D84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1037" y="285613"/>
            <a:ext cx="4744027" cy="1325563"/>
          </a:xfrm>
        </p:spPr>
        <p:txBody>
          <a:bodyPr/>
          <a:lstStyle/>
          <a:p>
            <a:r>
              <a:rPr lang="en-US" dirty="0" smtClean="0"/>
              <a:t>Find Your Rep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52770" y="2720137"/>
            <a:ext cx="33666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1400" dirty="0" smtClean="0"/>
              <a:t>Prospect contact information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75818" y="5026847"/>
            <a:ext cx="4743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r"/>
            <a:r>
              <a:rPr lang="en-US" sz="1400" dirty="0"/>
              <a:t>Your contact information displayed on the app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10165" y="3547893"/>
            <a:ext cx="2209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r"/>
            <a:r>
              <a:rPr lang="en-US" sz="1400" dirty="0"/>
              <a:t>Message/Request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658100" y="1522516"/>
            <a:ext cx="0" cy="153785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58100" y="1522516"/>
            <a:ext cx="3175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58100" y="3060370"/>
            <a:ext cx="3175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58100" y="3301470"/>
            <a:ext cx="0" cy="693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58100" y="3301470"/>
            <a:ext cx="317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58100" y="3994774"/>
            <a:ext cx="317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58100" y="4697559"/>
            <a:ext cx="0" cy="96635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58100" y="4697559"/>
            <a:ext cx="3175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58100" y="5663913"/>
            <a:ext cx="3175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5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037" y="285613"/>
            <a:ext cx="10515600" cy="1325563"/>
          </a:xfrm>
        </p:spPr>
        <p:txBody>
          <a:bodyPr/>
          <a:lstStyle/>
          <a:p>
            <a:r>
              <a:rPr lang="en-US" dirty="0" smtClean="0"/>
              <a:t>Sample Kits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E5A-D972-B34D-A858-AD56261B5C2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21" y="1611176"/>
            <a:ext cx="2495550" cy="3581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8094" t="2008" b="1412"/>
          <a:stretch/>
        </p:blipFill>
        <p:spPr>
          <a:xfrm>
            <a:off x="9534138" y="1611174"/>
            <a:ext cx="2333517" cy="3613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85195" y="5278582"/>
            <a:ext cx="2500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Hardcover product book x2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9534138" y="5278581"/>
            <a:ext cx="23616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Wood sample of each color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23" y="1611174"/>
            <a:ext cx="5791204" cy="36080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60180" y="5278581"/>
            <a:ext cx="23616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What you’re getting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90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33" y="285613"/>
            <a:ext cx="7293168" cy="1325563"/>
          </a:xfrm>
        </p:spPr>
        <p:txBody>
          <a:bodyPr/>
          <a:lstStyle/>
          <a:p>
            <a:r>
              <a:rPr lang="en-US" dirty="0" err="1" smtClean="0"/>
              <a:t>Tehomet</a:t>
            </a:r>
            <a:r>
              <a:rPr lang="en-US" dirty="0" smtClean="0"/>
              <a:t> Wood Poles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496" y="2885623"/>
            <a:ext cx="4548004" cy="359028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Expected product lifetime of 25 years (1 year warranty)</a:t>
            </a:r>
          </a:p>
          <a:p>
            <a:r>
              <a:rPr lang="en-US" sz="2000" dirty="0" smtClean="0"/>
              <a:t>Invisible seals with multi-piece product</a:t>
            </a:r>
          </a:p>
          <a:p>
            <a:r>
              <a:rPr lang="en-US" sz="2000" dirty="0"/>
              <a:t>4</a:t>
            </a:r>
            <a:r>
              <a:rPr lang="en-US" sz="2000" dirty="0" smtClean="0"/>
              <a:t> stain coats for protection, color, and reducing cracks</a:t>
            </a:r>
          </a:p>
          <a:p>
            <a:r>
              <a:rPr lang="en-US" sz="2000" dirty="0" smtClean="0"/>
              <a:t>Variety of shapes and sizes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E5A-D972-B34D-A858-AD56261B5C2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15"/>
          <p:cNvSpPr txBox="1">
            <a:spLocks/>
          </p:cNvSpPr>
          <p:nvPr/>
        </p:nvSpPr>
        <p:spPr>
          <a:xfrm>
            <a:off x="1381898" y="1949778"/>
            <a:ext cx="3297767" cy="625410"/>
          </a:xfrm>
          <a:prstGeom prst="rect">
            <a:avLst/>
          </a:prstGeom>
          <a:solidFill>
            <a:schemeClr val="accent2"/>
          </a:solidFill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8" name="Text Placeholder 14"/>
          <p:cNvSpPr txBox="1">
            <a:spLocks/>
          </p:cNvSpPr>
          <p:nvPr/>
        </p:nvSpPr>
        <p:spPr>
          <a:xfrm>
            <a:off x="6962808" y="1946601"/>
            <a:ext cx="3297766" cy="640080"/>
          </a:xfrm>
          <a:prstGeom prst="rect">
            <a:avLst/>
          </a:prstGeo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Drawbacks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76907" y="2885623"/>
            <a:ext cx="4926724" cy="3590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Heavy – need equipment to install</a:t>
            </a:r>
          </a:p>
          <a:p>
            <a:r>
              <a:rPr lang="en-US" sz="2000" dirty="0" smtClean="0"/>
              <a:t>Manufactured in Finland</a:t>
            </a:r>
          </a:p>
          <a:p>
            <a:pPr lvl="1"/>
            <a:r>
              <a:rPr lang="en-US" sz="2000" dirty="0" smtClean="0"/>
              <a:t>Longer lead times for domestic projects</a:t>
            </a:r>
          </a:p>
          <a:p>
            <a:r>
              <a:rPr lang="en-US" sz="2000" dirty="0" smtClean="0"/>
              <a:t>Large quantities are preferred to maximize shipping container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17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THANK YOU!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www.valmontstructures.com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8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PEFC Certified Since 2009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11176"/>
            <a:ext cx="7518400" cy="431135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Program for the Endorsement of Forest Certification</a:t>
            </a:r>
          </a:p>
          <a:p>
            <a:r>
              <a:rPr lang="en-US" sz="2000" dirty="0" smtClean="0"/>
              <a:t>International forest certification program for ecologically, socially, and economically sustainable forestry</a:t>
            </a:r>
          </a:p>
          <a:p>
            <a:r>
              <a:rPr lang="en-US" sz="2000" dirty="0" smtClean="0"/>
              <a:t>PEFC ensures the raw material originated in sustainably managed forests</a:t>
            </a:r>
          </a:p>
          <a:p>
            <a:r>
              <a:rPr lang="en-US" sz="2000" dirty="0" smtClean="0"/>
              <a:t>About 95% of Finland’s commercial forests are certified</a:t>
            </a: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72" y="4299857"/>
            <a:ext cx="1369948" cy="1663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0511"/>
          <a:stretch/>
        </p:blipFill>
        <p:spPr>
          <a:xfrm>
            <a:off x="8229600" y="963358"/>
            <a:ext cx="3200401" cy="500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8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803" y="285613"/>
            <a:ext cx="3646720" cy="5821186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1611176"/>
            <a:ext cx="6527800" cy="4311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The pole shaft is manufactured of high quality glued laminated timber (glulam)</a:t>
            </a:r>
          </a:p>
          <a:p>
            <a:r>
              <a:rPr lang="en-US" sz="2000" dirty="0" smtClean="0"/>
              <a:t>The shaft is combined with a steel base </a:t>
            </a:r>
          </a:p>
          <a:p>
            <a:pPr lvl="1"/>
            <a:r>
              <a:rPr lang="en-US" sz="1800" dirty="0" smtClean="0"/>
              <a:t>Steel base keeps pole </a:t>
            </a:r>
            <a:r>
              <a:rPr lang="en-US" sz="1800" dirty="0" smtClean="0"/>
              <a:t>shaft </a:t>
            </a:r>
            <a:r>
              <a:rPr lang="en-US" sz="1800" dirty="0" smtClean="0"/>
              <a:t>out of standing water</a:t>
            </a:r>
          </a:p>
          <a:p>
            <a:pPr lvl="1"/>
            <a:r>
              <a:rPr lang="en-US" sz="1800" dirty="0" smtClean="0"/>
              <a:t>Mounts via anchor </a:t>
            </a:r>
            <a:r>
              <a:rPr lang="en-US" sz="1800" dirty="0" smtClean="0"/>
              <a:t>bolts</a:t>
            </a:r>
            <a:endParaRPr lang="en-US" sz="1800" dirty="0" smtClean="0"/>
          </a:p>
          <a:p>
            <a:r>
              <a:rPr lang="en-US" sz="2000" dirty="0" smtClean="0"/>
              <a:t>Luminaire arms, </a:t>
            </a:r>
            <a:r>
              <a:rPr lang="en-US" sz="2000" dirty="0" err="1" smtClean="0"/>
              <a:t>tenons</a:t>
            </a:r>
            <a:r>
              <a:rPr lang="en-US" sz="2000" dirty="0" smtClean="0"/>
              <a:t>, brackets, and top caps can be installed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Available </a:t>
            </a:r>
            <a:r>
              <a:rPr lang="en-US" sz="2000" dirty="0" smtClean="0"/>
              <a:t>Standard Heights:</a:t>
            </a:r>
          </a:p>
          <a:p>
            <a:pPr lvl="1"/>
            <a:r>
              <a:rPr lang="en-US" sz="2000" dirty="0" smtClean="0"/>
              <a:t>4: 13.12’</a:t>
            </a:r>
          </a:p>
          <a:p>
            <a:pPr lvl="1"/>
            <a:r>
              <a:rPr lang="en-US" sz="2000" dirty="0" smtClean="0"/>
              <a:t>5: 16.40’</a:t>
            </a:r>
          </a:p>
          <a:p>
            <a:pPr lvl="1"/>
            <a:r>
              <a:rPr lang="en-US" sz="2000" dirty="0" smtClean="0"/>
              <a:t>6: 19.69’</a:t>
            </a:r>
          </a:p>
          <a:p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8218714" y="446314"/>
            <a:ext cx="838200" cy="5476216"/>
          </a:xfrm>
          <a:prstGeom prst="rect">
            <a:avLst/>
          </a:prstGeom>
          <a:noFill/>
          <a:ln w="31750">
            <a:solidFill>
              <a:srgbClr val="C3D9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194" y="4563571"/>
            <a:ext cx="1277588" cy="146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Types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062068" y="1277255"/>
            <a:ext cx="2695138" cy="4851736"/>
            <a:chOff x="2741363" y="1277255"/>
            <a:chExt cx="2695138" cy="4851736"/>
          </a:xfrm>
        </p:grpSpPr>
        <p:sp>
          <p:nvSpPr>
            <p:cNvPr id="7" name="Rectangle 6"/>
            <p:cNvSpPr/>
            <p:nvPr/>
          </p:nvSpPr>
          <p:spPr>
            <a:xfrm>
              <a:off x="2741363" y="5390327"/>
              <a:ext cx="26951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Inari</a:t>
              </a:r>
            </a:p>
            <a:p>
              <a:pPr algn="ctr"/>
              <a:r>
                <a:rPr lang="en-US" sz="1200" dirty="0" smtClean="0"/>
                <a:t>Straight round steel base</a:t>
              </a:r>
            </a:p>
            <a:p>
              <a:pPr algn="ctr"/>
              <a:r>
                <a:rPr lang="en-US" sz="1200" dirty="0" smtClean="0"/>
                <a:t>Straight round shaft</a:t>
              </a:r>
              <a:endParaRPr lang="en-US" sz="12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4825" y="1277255"/>
              <a:ext cx="809214" cy="411307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-246955" y="1277255"/>
            <a:ext cx="2695138" cy="4851736"/>
            <a:chOff x="366277" y="1277255"/>
            <a:chExt cx="2695138" cy="48517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6065" y="1277255"/>
              <a:ext cx="609523" cy="410218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66277" y="5390327"/>
              <a:ext cx="26951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Pallas</a:t>
              </a:r>
            </a:p>
            <a:p>
              <a:pPr algn="ctr"/>
              <a:r>
                <a:rPr lang="en-US" sz="1200" dirty="0" smtClean="0"/>
                <a:t>Straight Round steel base</a:t>
              </a:r>
            </a:p>
            <a:p>
              <a:pPr algn="ctr"/>
              <a:r>
                <a:rPr lang="en-US" sz="1200" dirty="0" smtClean="0"/>
                <a:t>Round tapered shaft</a:t>
              </a:r>
              <a:endParaRPr lang="en-US" sz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71091" y="1277590"/>
            <a:ext cx="2695138" cy="4840515"/>
            <a:chOff x="4977521" y="1277590"/>
            <a:chExt cx="2695138" cy="48405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7280" y="1277590"/>
              <a:ext cx="735620" cy="419144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977521" y="5379441"/>
              <a:ext cx="26951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/>
                <a:t>Ruka</a:t>
              </a:r>
              <a:endParaRPr lang="en-US" dirty="0" smtClean="0"/>
            </a:p>
            <a:p>
              <a:pPr algn="ctr"/>
              <a:r>
                <a:rPr lang="en-US" sz="1200" dirty="0" smtClean="0"/>
                <a:t>Straight square steel base</a:t>
              </a:r>
            </a:p>
            <a:p>
              <a:pPr algn="ctr"/>
              <a:r>
                <a:rPr lang="en-US" sz="1200" dirty="0" smtClean="0"/>
                <a:t>Straight square shaft</a:t>
              </a:r>
              <a:endParaRPr lang="en-US" sz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80114" y="1168400"/>
            <a:ext cx="2695138" cy="4949705"/>
            <a:chOff x="7076060" y="1168400"/>
            <a:chExt cx="2695138" cy="4949705"/>
          </a:xfrm>
        </p:grpSpPr>
        <p:pic>
          <p:nvPicPr>
            <p:cNvPr id="1026" name="Picture 2" descr="C:\Users\dtg2\AppData\Local\Temp\SNAGHTML45c8f3a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563" y="1168400"/>
              <a:ext cx="742933" cy="4300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7076060" y="5379441"/>
              <a:ext cx="26951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/>
                <a:t>Koli</a:t>
              </a:r>
              <a:endParaRPr lang="en-US" dirty="0" smtClean="0"/>
            </a:p>
            <a:p>
              <a:pPr algn="ctr"/>
              <a:r>
                <a:rPr lang="en-US" sz="1200" dirty="0" smtClean="0"/>
                <a:t>Straight square steel base</a:t>
              </a:r>
            </a:p>
            <a:p>
              <a:pPr algn="ctr"/>
              <a:r>
                <a:rPr lang="en-US" sz="1200" dirty="0" smtClean="0"/>
                <a:t>Square tapered shaft</a:t>
              </a:r>
              <a:endParaRPr lang="en-US" sz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989138" y="1166676"/>
            <a:ext cx="3221087" cy="4962315"/>
            <a:chOff x="9090738" y="1166676"/>
            <a:chExt cx="3221087" cy="4962315"/>
          </a:xfrm>
        </p:grpSpPr>
        <p:sp>
          <p:nvSpPr>
            <p:cNvPr id="17" name="Rectangle 16"/>
            <p:cNvSpPr/>
            <p:nvPr/>
          </p:nvSpPr>
          <p:spPr>
            <a:xfrm>
              <a:off x="9090738" y="5390327"/>
              <a:ext cx="322108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/>
                <a:t>Lempeä</a:t>
              </a:r>
              <a:endParaRPr lang="en-US" dirty="0" smtClean="0"/>
            </a:p>
            <a:p>
              <a:pPr algn="ctr"/>
              <a:r>
                <a:rPr lang="en-US" sz="1200" dirty="0" smtClean="0"/>
                <a:t>Straight round steel base</a:t>
              </a:r>
            </a:p>
            <a:p>
              <a:pPr algn="ctr"/>
              <a:r>
                <a:rPr lang="en-US" sz="1200" dirty="0" smtClean="0"/>
                <a:t>Round tapered shaft with gentle hump</a:t>
              </a:r>
              <a:endParaRPr lang="en-US" sz="12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54403" y="1166676"/>
              <a:ext cx="696956" cy="4302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1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63073"/>
          <a:stretch/>
        </p:blipFill>
        <p:spPr>
          <a:xfrm flipH="1">
            <a:off x="4856017" y="164182"/>
            <a:ext cx="2847448" cy="5855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0143"/>
          <a:stretch/>
        </p:blipFill>
        <p:spPr>
          <a:xfrm>
            <a:off x="8107218" y="164183"/>
            <a:ext cx="3073400" cy="5855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Pallas: Round Tapered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179" y="1441830"/>
            <a:ext cx="2732965" cy="45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Inari: Straight Round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77" y="1371599"/>
            <a:ext cx="3225076" cy="4715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963" y="1447800"/>
            <a:ext cx="2891457" cy="4638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217" y="1447800"/>
            <a:ext cx="2999965" cy="46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Ruka</a:t>
            </a:r>
            <a:r>
              <a:rPr lang="en-US" dirty="0" smtClean="0"/>
              <a:t>: Straight Square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399" y="709743"/>
            <a:ext cx="3548744" cy="5311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20856" y="1455640"/>
            <a:ext cx="3071688" cy="4476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44" y="1455640"/>
            <a:ext cx="2748460" cy="44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1" y="453026"/>
            <a:ext cx="6493704" cy="5550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Koli</a:t>
            </a:r>
            <a:r>
              <a:rPr lang="en-US" dirty="0" smtClean="0"/>
              <a:t>: Square Tapered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84" y="1464091"/>
            <a:ext cx="290837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2017 Color Pallet Structures">
      <a:dk1>
        <a:srgbClr val="000000"/>
      </a:dk1>
      <a:lt1>
        <a:srgbClr val="FFFFFF"/>
      </a:lt1>
      <a:dk2>
        <a:srgbClr val="595959"/>
      </a:dk2>
      <a:lt2>
        <a:srgbClr val="EBDDC3"/>
      </a:lt2>
      <a:accent1>
        <a:srgbClr val="13485B"/>
      </a:accent1>
      <a:accent2>
        <a:srgbClr val="C3D940"/>
      </a:accent2>
      <a:accent3>
        <a:srgbClr val="464646"/>
      </a:accent3>
      <a:accent4>
        <a:srgbClr val="7BA79D"/>
      </a:accent4>
      <a:accent5>
        <a:srgbClr val="968C8C"/>
      </a:accent5>
      <a:accent6>
        <a:srgbClr val="5CB1E3"/>
      </a:accent6>
      <a:hlink>
        <a:srgbClr val="4EACCE"/>
      </a:hlink>
      <a:folHlink>
        <a:srgbClr val="7044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0898276-3DD6-46BA-8615-C23C86B7DC80}" vid="{CC5BAEBC-9AD7-445F-85E0-D1626A8034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5352</TotalTime>
  <Words>521</Words>
  <Application>Microsoft Office PowerPoint</Application>
  <PresentationFormat>Widescreen</PresentationFormat>
  <Paragraphs>117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Century Gothic</vt:lpstr>
      <vt:lpstr>Theme1</vt:lpstr>
      <vt:lpstr>PowerPoint Presentation</vt:lpstr>
      <vt:lpstr>Tehomet Wood Poles</vt:lpstr>
      <vt:lpstr>PEFC Certified Since 2009</vt:lpstr>
      <vt:lpstr>Pole Structure</vt:lpstr>
      <vt:lpstr>Pole Types</vt:lpstr>
      <vt:lpstr>Pallas: Round Tapered</vt:lpstr>
      <vt:lpstr>Inari: Straight Round</vt:lpstr>
      <vt:lpstr>Ruka: Straight Square</vt:lpstr>
      <vt:lpstr>Koli: Square Tapered</vt:lpstr>
      <vt:lpstr>Lempeä: Round Tapered with Hump</vt:lpstr>
      <vt:lpstr>Arms</vt:lpstr>
      <vt:lpstr>Surface Treatment</vt:lpstr>
      <vt:lpstr>Surface Treatment</vt:lpstr>
      <vt:lpstr>Custom Designs</vt:lpstr>
      <vt:lpstr>Specification Pages</vt:lpstr>
      <vt:lpstr>Quotes and Orders</vt:lpstr>
      <vt:lpstr>Find Your Rep</vt:lpstr>
      <vt:lpstr>Find Your Rep</vt:lpstr>
      <vt:lpstr>Sample Kits</vt:lpstr>
      <vt:lpstr>THANK YOU!</vt:lpstr>
    </vt:vector>
  </TitlesOfParts>
  <Company>Valmont Industries,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Dunker, Justine</dc:creator>
  <cp:lastModifiedBy>Gage, Daniel T.</cp:lastModifiedBy>
  <cp:revision>242</cp:revision>
  <dcterms:created xsi:type="dcterms:W3CDTF">2016-12-13T16:50:22Z</dcterms:created>
  <dcterms:modified xsi:type="dcterms:W3CDTF">2018-09-12T20:26:15Z</dcterms:modified>
</cp:coreProperties>
</file>